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7023100" cy="9309100"/>
  <p:embeddedFontLst>
    <p:embeddedFont>
      <p:font typeface="Averag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Oswal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54cd92e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4454cd92e7_0_4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454cd92e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4454cd92e7_0_5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454cd92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4454cd92e7_0_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54cd92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4454cd92e7_0_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54cd92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4454cd92e7_0_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23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454cd92e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4454cd92e7_0_1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454cd92e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4454cd92e7_0_2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54cd92e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4454cd92e7_0_2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54cd92e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4454cd92e7_0_3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54cd92e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4454cd92e7_0_3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2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●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Char char="○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Average"/>
              <a:buChar char="■"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1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gitalcommons.murraystate.edu/art399/2/" TargetMode="Externa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84025" y="1557129"/>
            <a:ext cx="8722200" cy="260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</a:pPr>
            <a:r>
              <a:rPr lang="en" sz="7200" dirty="0">
                <a:solidFill>
                  <a:srgbClr val="000000"/>
                </a:solidFill>
              </a:rPr>
              <a:t>Copyright, Fair Use, </a:t>
            </a:r>
            <a:r>
              <a:rPr lang="en-US" sz="7200" dirty="0">
                <a:solidFill>
                  <a:srgbClr val="000000"/>
                </a:solidFill>
              </a:rPr>
              <a:t>and</a:t>
            </a:r>
            <a:br>
              <a:rPr lang="en-US" sz="7200" dirty="0">
                <a:solidFill>
                  <a:srgbClr val="000000"/>
                </a:solidFill>
              </a:rPr>
            </a:br>
            <a:r>
              <a:rPr lang="en-US" sz="7200" dirty="0">
                <a:solidFill>
                  <a:srgbClr val="000000"/>
                </a:solidFill>
              </a:rPr>
              <a:t>Creative Commons</a:t>
            </a:r>
            <a:endParaRPr sz="7200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</a:pPr>
            <a:r>
              <a:rPr lang="en" sz="3000" dirty="0">
                <a:solidFill>
                  <a:srgbClr val="000000"/>
                </a:solidFill>
              </a:rPr>
              <a:t>Drawing Assignment</a:t>
            </a:r>
            <a:endParaRPr sz="3000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</a:pPr>
            <a:endParaRPr sz="4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84025" y="2664823"/>
            <a:ext cx="8722200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endParaRPr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endParaRPr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/>
            <a:r>
              <a:rPr lang="en" sz="1200" dirty="0">
                <a:solidFill>
                  <a:srgbClr val="000000"/>
                </a:solidFill>
                <a:highlight>
                  <a:srgbClr val="D9EAD3"/>
                </a:highlight>
              </a:rPr>
              <a:t>Slide presentation </a:t>
            </a:r>
            <a:r>
              <a:rPr lang="en-US" sz="1200" dirty="0">
                <a:solidFill>
                  <a:srgbClr val="000000"/>
                </a:solidFill>
                <a:highlight>
                  <a:srgbClr val="D9EAD3"/>
                </a:highlight>
              </a:rPr>
              <a:t>by</a:t>
            </a:r>
            <a:r>
              <a:rPr lang="en" sz="1200" dirty="0">
                <a:solidFill>
                  <a:srgbClr val="000000"/>
                </a:solidFill>
                <a:highlight>
                  <a:srgbClr val="D9EAD3"/>
                </a:highlight>
              </a:rPr>
              <a:t> @AJ_Boston, 2019. </a:t>
            </a:r>
            <a:r>
              <a:rPr lang="en-US" altLang="en-US" sz="1200" dirty="0">
                <a:solidFill>
                  <a:schemeClr val="bg1"/>
                </a:solidFill>
                <a:highlight>
                  <a:srgbClr val="D9EAD3"/>
                </a:highlight>
                <a:latin typeface="Averag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under a </a:t>
            </a:r>
            <a:r>
              <a:rPr lang="en-US" altLang="en-US" sz="1200" dirty="0">
                <a:solidFill>
                  <a:schemeClr val="tx1"/>
                </a:solidFill>
                <a:highlight>
                  <a:srgbClr val="D9EAD3"/>
                </a:highlight>
                <a:latin typeface="Average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Creative Commons Attribution 4.0 International</a:t>
            </a:r>
            <a:r>
              <a:rPr lang="en-US" altLang="en-US" sz="1200" dirty="0">
                <a:solidFill>
                  <a:schemeClr val="tx1"/>
                </a:solidFill>
                <a:highlight>
                  <a:srgbClr val="D9EAD3"/>
                </a:highlight>
                <a:latin typeface="Averag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1200" dirty="0">
              <a:solidFill>
                <a:srgbClr val="000000"/>
              </a:solidFill>
              <a:highlight>
                <a:srgbClr val="D9EAD3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rPr lang="en" sz="1200">
                <a:solidFill>
                  <a:srgbClr val="000000"/>
                </a:solidFill>
                <a:highlight>
                  <a:srgbClr val="D9EAD3"/>
                </a:highlight>
              </a:rPr>
              <a:t>Background </a:t>
            </a:r>
            <a:r>
              <a:rPr lang="en" sz="1200" dirty="0">
                <a:solidFill>
                  <a:srgbClr val="000000"/>
                </a:solidFill>
                <a:highlight>
                  <a:srgbClr val="D9EAD3"/>
                </a:highlight>
              </a:rPr>
              <a:t>image: “Red Panda Ad Pattern” by </a:t>
            </a:r>
            <a:r>
              <a:rPr lang="en" sz="1200" dirty="0">
                <a:solidFill>
                  <a:srgbClr val="000000"/>
                </a:solidFill>
                <a:highlight>
                  <a:srgbClr val="D9EAD3"/>
                </a:highlight>
                <a:hlinkClick r:id="rId5"/>
              </a:rPr>
              <a:t>Sara A. Hutson</a:t>
            </a:r>
            <a:r>
              <a:rPr lang="en" sz="1200" dirty="0">
                <a:solidFill>
                  <a:srgbClr val="000000"/>
                </a:solidFill>
                <a:highlight>
                  <a:srgbClr val="D9EAD3"/>
                </a:highlight>
              </a:rPr>
              <a:t>, May 03, 2017, is licensed under a </a:t>
            </a:r>
            <a:endParaRPr sz="1200" dirty="0">
              <a:solidFill>
                <a:srgbClr val="000000"/>
              </a:solidFill>
              <a:highlight>
                <a:srgbClr val="D9EAD3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highlight>
                  <a:srgbClr val="D9EAD3"/>
                </a:highlight>
                <a:latin typeface="Average"/>
                <a:ea typeface="Average"/>
                <a:cs typeface="Average"/>
                <a:sym typeface="Average"/>
                <a:hlinkClick r:id="rId4"/>
              </a:rPr>
              <a:t>Creative Commons Attribution 4.0 License</a:t>
            </a:r>
            <a:r>
              <a:rPr lang="en" sz="1200" b="0" i="0" u="none" strike="noStrike" cap="none" dirty="0">
                <a:solidFill>
                  <a:srgbClr val="000000"/>
                </a:solidFill>
                <a:highlight>
                  <a:srgbClr val="D9EAD3"/>
                </a:highlight>
                <a:latin typeface="Average"/>
                <a:ea typeface="Average"/>
                <a:cs typeface="Average"/>
                <a:sym typeface="Average"/>
              </a:rPr>
              <a:t>. </a:t>
            </a:r>
            <a:endParaRPr sz="1200" b="0" i="0" u="none" strike="noStrike" cap="none" dirty="0">
              <a:solidFill>
                <a:srgbClr val="000000"/>
              </a:solidFill>
              <a:highlight>
                <a:srgbClr val="D9EAD3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</a:pPr>
            <a:endParaRPr sz="2100" b="0" i="0" u="none" strike="noStrike" cap="none" dirty="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146950" y="110200"/>
            <a:ext cx="7632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7. </a:t>
            </a:r>
            <a:r>
              <a:rPr lang="en-US" sz="2200" b="1" dirty="0">
                <a:latin typeface="Oswald"/>
                <a:ea typeface="Oswald"/>
                <a:cs typeface="Oswald"/>
                <a:sym typeface="Oswald"/>
              </a:rPr>
              <a:t>Student Descriptions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Commercial </a:t>
            </a: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Uses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Deliver your best business pitch! 	</a:t>
            </a:r>
            <a:endParaRPr sz="1600" i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Derivative Work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Describe your drawing &amp; its incorporation of the original	</a:t>
            </a:r>
            <a:endParaRPr sz="1600" i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Initial Creation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Discuss the meaning of your sketch	</a:t>
            </a:r>
            <a:endParaRPr sz="1600" i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/>
        </p:nvSpPr>
        <p:spPr>
          <a:xfrm>
            <a:off x="146950" y="110200"/>
            <a:ext cx="7632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8. </a:t>
            </a:r>
            <a:r>
              <a:rPr lang="en-US" sz="2200" b="1" dirty="0">
                <a:latin typeface="Oswald"/>
                <a:ea typeface="Oswald"/>
                <a:cs typeface="Oswald"/>
                <a:sym typeface="Oswald"/>
              </a:rPr>
              <a:t>Student Justifications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Commercial </a:t>
            </a: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Uses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Would you owe credit to or need permission </a:t>
            </a: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from either of the artists? 	</a:t>
            </a:r>
            <a:endParaRPr sz="1600" i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Derivative Work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457200"/>
            <a:r>
              <a:rPr lang="en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Would you owe need permission from artists?</a:t>
            </a:r>
          </a:p>
          <a:p>
            <a:pPr marL="457200" lvl="0" indent="457200"/>
            <a:r>
              <a:rPr lang="en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Did you give any attribution? Why or why not?</a:t>
            </a:r>
          </a:p>
          <a:p>
            <a:pPr marL="457200" lvl="0" indent="457200"/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Agent &amp; Attorney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/>
            <a:r>
              <a:rPr lang="en-US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Please read or summarize your statements.</a:t>
            </a:r>
          </a:p>
          <a:p>
            <a:pPr marL="914400" lvl="0"/>
            <a:r>
              <a:rPr lang="en-US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Did you agree with the arguments that </a:t>
            </a:r>
          </a:p>
          <a:p>
            <a:pPr marL="914400" lvl="0"/>
            <a:r>
              <a:rPr lang="en-US" sz="16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you were tasked with making?</a:t>
            </a: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1CEB80-0238-45F6-8D47-E88B619B5A02}"/>
              </a:ext>
            </a:extLst>
          </p:cNvPr>
          <p:cNvGrpSpPr/>
          <p:nvPr/>
        </p:nvGrpSpPr>
        <p:grpSpPr>
          <a:xfrm>
            <a:off x="2869550" y="376575"/>
            <a:ext cx="3404900" cy="4390350"/>
            <a:chOff x="2869550" y="615375"/>
            <a:chExt cx="3404900" cy="4390350"/>
          </a:xfrm>
        </p:grpSpPr>
        <p:pic>
          <p:nvPicPr>
            <p:cNvPr id="67" name="Google Shape;6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69550" y="615375"/>
              <a:ext cx="3404900" cy="4390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25E988-A4D3-4E97-ACA6-8E99AC891ED8}"/>
                </a:ext>
              </a:extLst>
            </p:cNvPr>
            <p:cNvSpPr/>
            <p:nvPr/>
          </p:nvSpPr>
          <p:spPr>
            <a:xfrm>
              <a:off x="2974018" y="832934"/>
              <a:ext cx="3204839" cy="2176596"/>
            </a:xfrm>
            <a:prstGeom prst="rect">
              <a:avLst/>
            </a:prstGeom>
            <a:solidFill>
              <a:schemeClr val="tx1">
                <a:lumMod val="95000"/>
                <a:alpha val="20000"/>
              </a:schemeClr>
            </a:solidFill>
            <a:ln>
              <a:solidFill>
                <a:schemeClr val="accent6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  <a:solidFill>
                  <a:schemeClr val="lt1">
                    <a:alpha val="20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46950" y="110200"/>
            <a:ext cx="6888600" cy="4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1. Initial Creation (4 minutes)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a. Recall a happy or meaningful childhood memory 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b. Pick a single image from that memory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c. Sketch that image into </a:t>
            </a:r>
            <a:r>
              <a:rPr lang="en" sz="2200" b="1" u="sng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Box A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with the Sharpie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d. Credit yourself next to “by”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e. Imagine you are publishing this picture online,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by passing it to your left-hand neighbor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46950" y="110200"/>
            <a:ext cx="6888600" cy="4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1. Initial Creation (1 minute)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a. OPTIONAL: Review the Creative Commons licenses. Write one next to your name, if you wish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b. Imagine you are posting this picture to your </a:t>
            </a: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nline blog, by passing it to your left-hand neighbor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626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46950" y="110200"/>
            <a:ext cx="6830700" cy="45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2. Derivative Work (4 minutes)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a. Imagine you found this </a:t>
            </a:r>
            <a:r>
              <a:rPr lang="en" sz="2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drawing online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b. “Downloaded a copy” of it by covering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over it with the tracing-paper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c. If you want to, make something new!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/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e. Imagine you are posting this picture to your </a:t>
            </a: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nline blog, by passing it to your left-hand neighbor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146950" y="110200"/>
            <a:ext cx="6888600" cy="4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3. Commercial Uses (4 minutes)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/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a. </a:t>
            </a: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Imagine you found this </a:t>
            </a:r>
            <a:r>
              <a:rPr lang="en-US" sz="2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drawing online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b. </a:t>
            </a:r>
            <a:r>
              <a:rPr lang="en" sz="2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Think of a commercial activity related </a:t>
            </a:r>
            <a:endParaRPr sz="2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either picture, or both pictures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c. Write </a:t>
            </a:r>
            <a:r>
              <a:rPr lang="en" sz="2200" b="1" u="sng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OR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Draw your idea in </a:t>
            </a:r>
            <a:r>
              <a:rPr lang="en" sz="2200" b="1" u="sng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Box B</a:t>
            </a:r>
            <a:endParaRPr sz="2200" b="1" u="sng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d. Name or brand it </a:t>
            </a:r>
            <a:r>
              <a:rPr lang="en" sz="22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_______</a:t>
            </a:r>
            <a:r>
              <a:rPr lang="en" sz="2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™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and price it </a:t>
            </a:r>
            <a:r>
              <a:rPr lang="en" sz="22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$_____.____</a:t>
            </a:r>
            <a:endParaRPr sz="2200" b="1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e. Imagine your are publishing this as an onlie ad, by passing your sheet to your left-hand neighbor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146950" y="110200"/>
            <a:ext cx="7632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4. </a:t>
            </a:r>
            <a:r>
              <a:rPr lang="en-US" sz="2200" b="1" dirty="0">
                <a:latin typeface="Oswald"/>
                <a:ea typeface="Oswald"/>
                <a:cs typeface="Oswald"/>
                <a:sym typeface="Oswald"/>
              </a:rPr>
              <a:t>Infringement (4 minutes)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a. You are an attorney representing the artist from Box A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b. Read the Copyright and Fair Use language on page 2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c. In </a:t>
            </a:r>
            <a:r>
              <a:rPr lang="en" sz="2200" b="1" u="sng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Box D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write a take-down notice to the artist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the tracing-paper sketch, because their derivative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work is “violating your client’s copyright”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d. Send this letter to the derivative work artist’s agent by passing your sheet to your left-hand neighbor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146950" y="110200"/>
            <a:ext cx="7632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5. </a:t>
            </a:r>
            <a:r>
              <a:rPr lang="en-US" sz="2200" b="1" dirty="0">
                <a:latin typeface="Oswald"/>
                <a:ea typeface="Oswald"/>
                <a:cs typeface="Oswald"/>
                <a:sym typeface="Oswald"/>
              </a:rPr>
              <a:t>Fair Use (4 minutes)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a. You are an agent representing the tracing-paper artist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b. Read the take-down notice delivered to you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c. In </a:t>
            </a:r>
            <a:r>
              <a:rPr lang="en" sz="2200" b="1" u="sng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Box E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 write a counter-argument that the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derivative tracing-paper sketch fall under Fair Use 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146950" y="110200"/>
            <a:ext cx="76326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latin typeface="Oswald"/>
                <a:ea typeface="Oswald"/>
                <a:cs typeface="Oswald"/>
                <a:sym typeface="Oswald"/>
              </a:rPr>
              <a:t>6. </a:t>
            </a:r>
            <a:r>
              <a:rPr lang="en-US" sz="2200" b="1" dirty="0">
                <a:latin typeface="Oswald"/>
                <a:ea typeface="Oswald"/>
                <a:cs typeface="Oswald"/>
                <a:sym typeface="Oswald"/>
              </a:rPr>
              <a:t>Exhibition</a:t>
            </a: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a. Take the sheet and tape it to the wall</a:t>
            </a:r>
            <a:endParaRPr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b. Look over the other drawings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c. Put a sticker in </a:t>
            </a:r>
            <a:r>
              <a:rPr lang="en" sz="2200" b="1" u="sng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Box C</a:t>
            </a:r>
            <a:r>
              <a:rPr lang="en" sz="22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of two of those sheets</a:t>
            </a: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ate">
  <a:themeElements>
    <a:clrScheme name="Custom 27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On-screen Show (16:9)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Cambria</vt:lpstr>
      <vt:lpstr>Average</vt:lpstr>
      <vt:lpstr>Oswald</vt:lpstr>
      <vt:lpstr>Calibri</vt:lpstr>
      <vt:lpstr>Arial</vt:lpstr>
      <vt:lpstr>Times New Roman</vt:lpstr>
      <vt:lpstr>Slate</vt:lpstr>
      <vt:lpstr>Copyright, Fair Use, and Creative Commons Drawing Assignment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2020-01-15T19:34:20Z</dcterms:modified>
</cp:coreProperties>
</file>